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79" r:id="rId6"/>
    <p:sldId id="260" r:id="rId7"/>
    <p:sldId id="265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81" r:id="rId20"/>
    <p:sldId id="275" r:id="rId21"/>
    <p:sldId id="274" r:id="rId22"/>
    <p:sldId id="282" r:id="rId23"/>
    <p:sldId id="276" r:id="rId24"/>
    <p:sldId id="277" r:id="rId25"/>
    <p:sldId id="278" r:id="rId26"/>
    <p:sldId id="280" r:id="rId2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8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4"/>
          </a:xfrm>
          <a:prstGeom prst="rect">
            <a:avLst/>
          </a:prstGeom>
        </p:spPr>
        <p:txBody>
          <a:bodyPr vert="horz" lIns="93625" tIns="46813" rIns="93625" bIns="468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40" cy="469424"/>
          </a:xfrm>
          <a:prstGeom prst="rect">
            <a:avLst/>
          </a:prstGeom>
        </p:spPr>
        <p:txBody>
          <a:bodyPr vert="horz" lIns="93625" tIns="46813" rIns="93625" bIns="46813" rtlCol="0"/>
          <a:lstStyle>
            <a:lvl1pPr algn="r">
              <a:defRPr sz="1200"/>
            </a:lvl1pPr>
          </a:lstStyle>
          <a:p>
            <a:fld id="{2C1BF740-662F-475F-A785-7A5316848AED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1"/>
            <a:ext cx="3077740" cy="469424"/>
          </a:xfrm>
          <a:prstGeom prst="rect">
            <a:avLst/>
          </a:prstGeom>
        </p:spPr>
        <p:txBody>
          <a:bodyPr vert="horz" lIns="93625" tIns="46813" rIns="93625" bIns="468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1"/>
            <a:ext cx="3077740" cy="469424"/>
          </a:xfrm>
          <a:prstGeom prst="rect">
            <a:avLst/>
          </a:prstGeom>
        </p:spPr>
        <p:txBody>
          <a:bodyPr vert="horz" lIns="93625" tIns="46813" rIns="93625" bIns="46813" rtlCol="0" anchor="b"/>
          <a:lstStyle>
            <a:lvl1pPr algn="r">
              <a:defRPr sz="1200"/>
            </a:lvl1pPr>
          </a:lstStyle>
          <a:p>
            <a:fld id="{4131CB3D-EB17-4E3A-938E-036EB9EF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8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07E-673C-43B0-909B-0A9B60B01E77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4CD-61C4-4641-8F1B-0EA78B6B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2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07E-673C-43B0-909B-0A9B60B01E77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4CD-61C4-4641-8F1B-0EA78B6B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8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07E-673C-43B0-909B-0A9B60B01E77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4CD-61C4-4641-8F1B-0EA78B6B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8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07E-673C-43B0-909B-0A9B60B01E77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4CD-61C4-4641-8F1B-0EA78B6B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6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07E-673C-43B0-909B-0A9B60B01E77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4CD-61C4-4641-8F1B-0EA78B6B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1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07E-673C-43B0-909B-0A9B60B01E77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4CD-61C4-4641-8F1B-0EA78B6B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4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07E-673C-43B0-909B-0A9B60B01E77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4CD-61C4-4641-8F1B-0EA78B6B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3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07E-673C-43B0-909B-0A9B60B01E77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4CD-61C4-4641-8F1B-0EA78B6B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3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07E-673C-43B0-909B-0A9B60B01E77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4CD-61C4-4641-8F1B-0EA78B6B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7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07E-673C-43B0-909B-0A9B60B01E77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4CD-61C4-4641-8F1B-0EA78B6B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1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07E-673C-43B0-909B-0A9B60B01E77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4CD-61C4-4641-8F1B-0EA78B6B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5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9B07E-673C-43B0-909B-0A9B60B01E77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F44CD-61C4-4641-8F1B-0EA78B6B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3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Principles of Plant Systematics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Quick Review </a:t>
            </a:r>
          </a:p>
          <a:p>
            <a:r>
              <a:rPr lang="en-US" dirty="0"/>
              <a:t>And</a:t>
            </a:r>
          </a:p>
          <a:p>
            <a:r>
              <a:rPr lang="en-US" dirty="0"/>
              <a:t>Some Fun!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2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Urtica</a:t>
            </a:r>
            <a:r>
              <a:rPr lang="en-US" dirty="0"/>
              <a:t> </a:t>
            </a:r>
            <a:r>
              <a:rPr lang="en-US" dirty="0" err="1"/>
              <a:t>dioica</a:t>
            </a:r>
            <a:r>
              <a:rPr lang="en-US" dirty="0"/>
              <a:t> subsp. </a:t>
            </a:r>
            <a:r>
              <a:rPr lang="en-US" dirty="0" err="1"/>
              <a:t>Gracilis</a:t>
            </a:r>
            <a:br>
              <a:rPr lang="en-US" dirty="0"/>
            </a:br>
            <a:r>
              <a:rPr lang="en-US" dirty="0"/>
              <a:t>Character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6670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/>
              <a:t>Flower:  inconspicuous</a:t>
            </a:r>
          </a:p>
          <a:p>
            <a:r>
              <a:rPr lang="en-US" sz="4000" dirty="0"/>
              <a:t>Stamens:  4, incurved</a:t>
            </a:r>
          </a:p>
          <a:p>
            <a:r>
              <a:rPr lang="en-US" sz="4000" dirty="0"/>
              <a:t>Sap:  at least somewhat milky</a:t>
            </a:r>
          </a:p>
        </p:txBody>
      </p:sp>
    </p:spTree>
    <p:extLst>
      <p:ext uri="{BB962C8B-B14F-4D97-AF65-F5344CB8AC3E}">
        <p14:creationId xmlns:p14="http://schemas.microsoft.com/office/powerpoint/2010/main" val="122548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Ceanothus</a:t>
            </a:r>
            <a:r>
              <a:rPr lang="en-US" dirty="0"/>
              <a:t> </a:t>
            </a:r>
            <a:r>
              <a:rPr lang="en-US" dirty="0" err="1"/>
              <a:t>greggii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86" y="1600200"/>
            <a:ext cx="6352228" cy="4525963"/>
          </a:xfrm>
        </p:spPr>
      </p:pic>
    </p:spTree>
    <p:extLst>
      <p:ext uri="{BB962C8B-B14F-4D97-AF65-F5344CB8AC3E}">
        <p14:creationId xmlns:p14="http://schemas.microsoft.com/office/powerpoint/2010/main" val="829703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Ceanothus</a:t>
            </a:r>
            <a:r>
              <a:rPr lang="en-US" dirty="0"/>
              <a:t> </a:t>
            </a:r>
            <a:r>
              <a:rPr lang="en-US" dirty="0" err="1"/>
              <a:t>greggii</a:t>
            </a:r>
            <a:br>
              <a:rPr lang="en-US" dirty="0"/>
            </a:br>
            <a:r>
              <a:rPr lang="en-US" dirty="0"/>
              <a:t>Character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8194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/>
              <a:t>Flower:  conspicuous</a:t>
            </a:r>
          </a:p>
          <a:p>
            <a:r>
              <a:rPr lang="en-US" sz="4000" dirty="0"/>
              <a:t>Stamens:  5, straight</a:t>
            </a:r>
          </a:p>
          <a:p>
            <a:r>
              <a:rPr lang="en-US" sz="4000" dirty="0"/>
              <a:t>Sap:  clear</a:t>
            </a:r>
          </a:p>
        </p:txBody>
      </p:sp>
    </p:spTree>
    <p:extLst>
      <p:ext uri="{BB962C8B-B14F-4D97-AF65-F5344CB8AC3E}">
        <p14:creationId xmlns:p14="http://schemas.microsoft.com/office/powerpoint/2010/main" val="4131065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Morus</a:t>
            </a:r>
            <a:r>
              <a:rPr lang="en-US" dirty="0"/>
              <a:t> </a:t>
            </a:r>
            <a:r>
              <a:rPr lang="en-US" dirty="0" err="1"/>
              <a:t>microphylla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42365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Morus</a:t>
            </a:r>
            <a:r>
              <a:rPr lang="en-US" dirty="0"/>
              <a:t> </a:t>
            </a:r>
            <a:r>
              <a:rPr lang="en-US" dirty="0" err="1"/>
              <a:t>microphylla</a:t>
            </a:r>
            <a:br>
              <a:rPr lang="en-US" dirty="0"/>
            </a:br>
            <a:r>
              <a:rPr lang="en-US" dirty="0"/>
              <a:t>Character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364694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/>
              <a:t>Flower:  inconspicuous</a:t>
            </a:r>
          </a:p>
          <a:p>
            <a:r>
              <a:rPr lang="en-US" sz="4000" dirty="0"/>
              <a:t>Stamens:  5, straight</a:t>
            </a:r>
          </a:p>
          <a:p>
            <a:r>
              <a:rPr lang="en-US" sz="4000" dirty="0"/>
              <a:t>Sap:  milky</a:t>
            </a:r>
          </a:p>
        </p:txBody>
      </p:sp>
    </p:spTree>
    <p:extLst>
      <p:ext uri="{BB962C8B-B14F-4D97-AF65-F5344CB8AC3E}">
        <p14:creationId xmlns:p14="http://schemas.microsoft.com/office/powerpoint/2010/main" val="305072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Ulmus</a:t>
            </a:r>
            <a:r>
              <a:rPr lang="en-US" dirty="0"/>
              <a:t> </a:t>
            </a:r>
            <a:r>
              <a:rPr lang="en-US" dirty="0" err="1"/>
              <a:t>pumila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5253445" cy="4071421"/>
          </a:xfrm>
        </p:spPr>
      </p:pic>
    </p:spTree>
    <p:extLst>
      <p:ext uri="{BB962C8B-B14F-4D97-AF65-F5344CB8AC3E}">
        <p14:creationId xmlns:p14="http://schemas.microsoft.com/office/powerpoint/2010/main" val="2449050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Ulmus</a:t>
            </a:r>
            <a:r>
              <a:rPr lang="en-US" dirty="0"/>
              <a:t> </a:t>
            </a:r>
            <a:r>
              <a:rPr lang="en-US" dirty="0" err="1"/>
              <a:t>pumila</a:t>
            </a:r>
            <a:br>
              <a:rPr lang="en-US" dirty="0"/>
            </a:br>
            <a:r>
              <a:rPr lang="en-US" dirty="0"/>
              <a:t>Character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098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/>
              <a:t>Flower:  inconspicuous</a:t>
            </a:r>
          </a:p>
          <a:p>
            <a:r>
              <a:rPr lang="en-US" sz="4000" dirty="0"/>
              <a:t>Stamens:  5, straight</a:t>
            </a:r>
          </a:p>
          <a:p>
            <a:r>
              <a:rPr lang="en-US" sz="4000" dirty="0"/>
              <a:t>Sap:  clear</a:t>
            </a:r>
          </a:p>
        </p:txBody>
      </p:sp>
    </p:spTree>
    <p:extLst>
      <p:ext uri="{BB962C8B-B14F-4D97-AF65-F5344CB8AC3E}">
        <p14:creationId xmlns:p14="http://schemas.microsoft.com/office/powerpoint/2010/main" val="1311606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Construct a Matrix…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185359"/>
              </p:ext>
            </p:extLst>
          </p:nvPr>
        </p:nvGraphicFramePr>
        <p:xfrm>
          <a:off x="533400" y="25908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</a:t>
                      </a:r>
                      <a:r>
                        <a:rPr lang="en-US" baseline="0" dirty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Stamen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Sap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Urtica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gracilis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Ceanothus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greggii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Morus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microphylla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Ulmus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pumila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500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r>
              <a:rPr lang="en-US" dirty="0"/>
              <a:t>Construct a Matrix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702514"/>
              </p:ext>
            </p:extLst>
          </p:nvPr>
        </p:nvGraphicFramePr>
        <p:xfrm>
          <a:off x="533400" y="2590800"/>
          <a:ext cx="82296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Stamen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Sap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Urtica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gracilis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inconspicuous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 incurved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Ceanothus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greggii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conspicuous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 straight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Morus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microphylla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inconspicuous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 straight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r>
                        <a:rPr lang="en-US" dirty="0" err="1"/>
                        <a:t>Ulmus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pumila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inconspicuous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 straight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48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304800"/>
            <a:ext cx="7467600" cy="63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8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Monophyletic Group (= Clade)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group composed of an ancestor and all its descendants.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67000"/>
            <a:ext cx="4267200" cy="32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19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Your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4" y="2816571"/>
            <a:ext cx="822483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144486" y="29637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724400" y="29637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171726" y="295286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1166078" y="29637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3745992" y="29637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6193318" y="29528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1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Your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0376"/>
            <a:ext cx="8229600" cy="4525963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1400" dirty="0" err="1"/>
              <a:t>Ceanothus</a:t>
            </a:r>
            <a:r>
              <a:rPr lang="en-US" sz="1400" dirty="0"/>
              <a:t> </a:t>
            </a:r>
            <a:r>
              <a:rPr lang="en-US" sz="1400" dirty="0" err="1"/>
              <a:t>greggii</a:t>
            </a:r>
            <a:r>
              <a:rPr lang="en-US" sz="1400" dirty="0"/>
              <a:t>                         </a:t>
            </a:r>
            <a:r>
              <a:rPr lang="en-US" sz="1400" dirty="0" err="1"/>
              <a:t>Ulmus</a:t>
            </a:r>
            <a:r>
              <a:rPr lang="en-US" sz="1400" dirty="0"/>
              <a:t> </a:t>
            </a:r>
            <a:r>
              <a:rPr lang="en-US" sz="1400" dirty="0" err="1"/>
              <a:t>pumila</a:t>
            </a:r>
            <a:r>
              <a:rPr lang="en-US" sz="1400" dirty="0"/>
              <a:t>                                   </a:t>
            </a:r>
            <a:r>
              <a:rPr lang="en-US" sz="1400" dirty="0" err="1"/>
              <a:t>Morus</a:t>
            </a:r>
            <a:r>
              <a:rPr lang="en-US" sz="1400" dirty="0"/>
              <a:t> </a:t>
            </a:r>
            <a:r>
              <a:rPr lang="en-US" sz="1400" dirty="0" err="1"/>
              <a:t>microphylla</a:t>
            </a:r>
            <a:r>
              <a:rPr lang="en-US" sz="1400" dirty="0"/>
              <a:t>                   </a:t>
            </a:r>
            <a:r>
              <a:rPr lang="en-US" sz="1400" dirty="0" err="1"/>
              <a:t>Urtica</a:t>
            </a:r>
            <a:r>
              <a:rPr lang="en-US" sz="1400" dirty="0"/>
              <a:t> </a:t>
            </a:r>
            <a:r>
              <a:rPr lang="en-US" sz="1400" dirty="0" err="1"/>
              <a:t>dioica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A                        B                        C                        D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sz="1400" dirty="0"/>
              <a:t>         flower state</a:t>
            </a:r>
            <a:r>
              <a:rPr lang="en-US" sz="1600" dirty="0"/>
              <a:t>                                    </a:t>
            </a:r>
            <a:r>
              <a:rPr lang="en-US" sz="1400" dirty="0"/>
              <a:t>type of sap</a:t>
            </a:r>
            <a:r>
              <a:rPr lang="en-US" sz="1600" dirty="0"/>
              <a:t>                                      </a:t>
            </a:r>
            <a:r>
              <a:rPr lang="en-US" sz="1400" dirty="0"/>
              <a:t>stamens</a:t>
            </a:r>
          </a:p>
          <a:p>
            <a:pPr marL="0" indent="0">
              <a:buNone/>
            </a:pPr>
            <a:r>
              <a:rPr lang="en-US" sz="1400" dirty="0"/>
              <a:t>              conspicuous   </a:t>
            </a:r>
            <a:r>
              <a:rPr lang="en-US" sz="1400" dirty="0" err="1"/>
              <a:t>inconspicious</a:t>
            </a:r>
            <a:r>
              <a:rPr lang="en-US" sz="1400" dirty="0"/>
              <a:t>                  clear                 milky                      </a:t>
            </a:r>
            <a:r>
              <a:rPr lang="en-US" sz="1400" u="sng" dirty="0"/>
              <a:t>&gt;</a:t>
            </a:r>
            <a:r>
              <a:rPr lang="en-US" sz="1400" dirty="0"/>
              <a:t>5, straight       &lt;5, incurved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066979" y="33991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1066800" y="33887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3505200" y="34109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483608" y="34161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5943600" y="34118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922008" y="34161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82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0688"/>
            <a:ext cx="7772400" cy="66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72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You Need to Root the Network?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need an </a:t>
            </a:r>
            <a:r>
              <a:rPr lang="en-US" dirty="0" err="1"/>
              <a:t>outgroup</a:t>
            </a:r>
            <a:endParaRPr lang="en-US" dirty="0"/>
          </a:p>
          <a:p>
            <a:r>
              <a:rPr lang="en-US" dirty="0" err="1"/>
              <a:t>Outgroups</a:t>
            </a:r>
            <a:r>
              <a:rPr lang="en-US" dirty="0"/>
              <a:t> are assumed to have separated from the </a:t>
            </a:r>
            <a:r>
              <a:rPr lang="en-US" dirty="0" err="1"/>
              <a:t>ingroup</a:t>
            </a:r>
            <a:r>
              <a:rPr lang="en-US" dirty="0"/>
              <a:t> lineage before the </a:t>
            </a:r>
            <a:r>
              <a:rPr lang="en-US" dirty="0" err="1"/>
              <a:t>ingroup</a:t>
            </a:r>
            <a:r>
              <a:rPr lang="en-US" dirty="0"/>
              <a:t> diversified;  i.e., the </a:t>
            </a:r>
            <a:r>
              <a:rPr lang="en-US" dirty="0" err="1"/>
              <a:t>ingroup</a:t>
            </a:r>
            <a:r>
              <a:rPr lang="en-US" dirty="0"/>
              <a:t> members are more closely related to each other than they are to the </a:t>
            </a:r>
            <a:r>
              <a:rPr lang="en-US" dirty="0" err="1"/>
              <a:t>outgroup</a:t>
            </a:r>
            <a:r>
              <a:rPr lang="en-US"/>
              <a:t>.</a:t>
            </a:r>
            <a:endParaRPr lang="en-US" dirty="0"/>
          </a:p>
          <a:p>
            <a:r>
              <a:rPr lang="en-US" dirty="0"/>
              <a:t>The point at which the </a:t>
            </a:r>
            <a:r>
              <a:rPr lang="en-US" dirty="0" err="1"/>
              <a:t>outgroup</a:t>
            </a:r>
            <a:r>
              <a:rPr lang="en-US" dirty="0"/>
              <a:t> attaches to a network is therefore determined as the root of the tree.  </a:t>
            </a:r>
          </a:p>
        </p:txBody>
      </p:sp>
    </p:spTree>
    <p:extLst>
      <p:ext uri="{BB962C8B-B14F-4D97-AF65-F5344CB8AC3E}">
        <p14:creationId xmlns:p14="http://schemas.microsoft.com/office/powerpoint/2010/main" val="1801037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the </a:t>
            </a:r>
            <a:r>
              <a:rPr lang="en-US" dirty="0" err="1"/>
              <a:t>the</a:t>
            </a:r>
            <a:r>
              <a:rPr lang="en-US" dirty="0"/>
              <a:t> </a:t>
            </a:r>
            <a:r>
              <a:rPr lang="en-US" dirty="0" err="1"/>
              <a:t>Outgroup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Let’s use Rosa </a:t>
            </a:r>
            <a:r>
              <a:rPr lang="en-US" dirty="0" err="1"/>
              <a:t>woodsii</a:t>
            </a:r>
            <a:r>
              <a:rPr lang="en-US" dirty="0"/>
              <a:t> as a representative of the </a:t>
            </a:r>
            <a:r>
              <a:rPr lang="en-US" dirty="0" err="1"/>
              <a:t>Rosaceae</a:t>
            </a:r>
            <a:r>
              <a:rPr lang="en-US" dirty="0"/>
              <a:t> as the </a:t>
            </a:r>
            <a:r>
              <a:rPr lang="en-US" dirty="0" err="1"/>
              <a:t>outgroup</a:t>
            </a:r>
            <a:r>
              <a:rPr lang="en-US" dirty="0"/>
              <a:t>.</a:t>
            </a:r>
          </a:p>
          <a:p>
            <a:r>
              <a:rPr lang="en-US" dirty="0"/>
              <a:t>Here are the character states of Rosa </a:t>
            </a:r>
            <a:r>
              <a:rPr lang="en-US" dirty="0" err="1"/>
              <a:t>woodsii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   Flower:  conspicuous</a:t>
            </a:r>
          </a:p>
          <a:p>
            <a:pPr marL="0" indent="0">
              <a:buNone/>
            </a:pPr>
            <a:r>
              <a:rPr lang="en-US" dirty="0"/>
              <a:t>         Stamens:  &gt;5</a:t>
            </a:r>
          </a:p>
          <a:p>
            <a:pPr marL="0" indent="0">
              <a:buNone/>
            </a:pPr>
            <a:r>
              <a:rPr lang="en-US" dirty="0"/>
              <a:t>         Sap:  clear</a:t>
            </a:r>
          </a:p>
          <a:p>
            <a:pPr marL="0" indent="0">
              <a:buNone/>
            </a:pPr>
            <a:r>
              <a:rPr lang="en-US" dirty="0"/>
              <a:t>     Now– root your network by attaching</a:t>
            </a:r>
          </a:p>
          <a:p>
            <a:pPr marL="0" indent="0">
              <a:buNone/>
            </a:pPr>
            <a:r>
              <a:rPr lang="en-US" dirty="0"/>
              <a:t>     Rosa </a:t>
            </a:r>
            <a:r>
              <a:rPr lang="en-US" dirty="0" err="1"/>
              <a:t>woodsii</a:t>
            </a:r>
            <a:r>
              <a:rPr lang="en-US" dirty="0"/>
              <a:t> at the most appropriate spot. </a:t>
            </a:r>
          </a:p>
        </p:txBody>
      </p:sp>
    </p:spTree>
    <p:extLst>
      <p:ext uri="{BB962C8B-B14F-4D97-AF65-F5344CB8AC3E}">
        <p14:creationId xmlns:p14="http://schemas.microsoft.com/office/powerpoint/2010/main" val="2691887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Congrats!  Meet the Rosales!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28" y="1600200"/>
            <a:ext cx="6023144" cy="4525963"/>
          </a:xfrm>
        </p:spPr>
      </p:pic>
    </p:spTree>
    <p:extLst>
      <p:ext uri="{BB962C8B-B14F-4D97-AF65-F5344CB8AC3E}">
        <p14:creationId xmlns:p14="http://schemas.microsoft.com/office/powerpoint/2010/main" val="1332604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Reading Assignment:</a:t>
            </a:r>
            <a:br>
              <a:rPr lang="en-US" dirty="0"/>
            </a:br>
            <a:r>
              <a:rPr lang="en-US" dirty="0"/>
              <a:t>Morphology of Vegetative Structures:  Judd and Campbell pp. 65-73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5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Synapomorphy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derived character state.</a:t>
            </a:r>
          </a:p>
          <a:p>
            <a:r>
              <a:rPr lang="en-US" dirty="0" err="1"/>
              <a:t>Synapomorphies</a:t>
            </a:r>
            <a:r>
              <a:rPr lang="en-US" dirty="0"/>
              <a:t> have arisen in a common ancestor and are present in all the members of a group though sometimes in modified form.  </a:t>
            </a:r>
          </a:p>
          <a:p>
            <a:r>
              <a:rPr lang="en-US" dirty="0" err="1"/>
              <a:t>Synapomorphies</a:t>
            </a:r>
            <a:r>
              <a:rPr lang="en-US" dirty="0"/>
              <a:t> can be morphological, chemical, genetic, behavioral, etc.</a:t>
            </a:r>
          </a:p>
        </p:txBody>
      </p:sp>
    </p:spTree>
    <p:extLst>
      <p:ext uri="{BB962C8B-B14F-4D97-AF65-F5344CB8AC3E}">
        <p14:creationId xmlns:p14="http://schemas.microsoft.com/office/powerpoint/2010/main" val="262965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Phylogenetic Tree (= </a:t>
            </a:r>
            <a:r>
              <a:rPr lang="en-US" dirty="0" err="1"/>
              <a:t>Cladogram</a:t>
            </a:r>
            <a:r>
              <a:rPr lang="en-US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28" y="1600200"/>
            <a:ext cx="6023144" cy="4525963"/>
          </a:xfrm>
        </p:spPr>
      </p:pic>
    </p:spTree>
    <p:extLst>
      <p:ext uri="{BB962C8B-B14F-4D97-AF65-F5344CB8AC3E}">
        <p14:creationId xmlns:p14="http://schemas.microsoft.com/office/powerpoint/2010/main" val="78791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Assumptions/Problems Are There in Cladistics?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1.</a:t>
            </a:r>
            <a:r>
              <a:rPr lang="en-US" dirty="0"/>
              <a:t> </a:t>
            </a:r>
            <a:r>
              <a:rPr lang="en-US" sz="2400" dirty="0"/>
              <a:t>Change in characteristics occurs in lineages over time.</a:t>
            </a:r>
          </a:p>
          <a:p>
            <a:pPr marL="0" indent="0">
              <a:buNone/>
            </a:pPr>
            <a:r>
              <a:rPr lang="en-US" sz="2400" dirty="0"/>
              <a:t>2. Any group of organisms is related by descent from a common ancestor.</a:t>
            </a:r>
          </a:p>
          <a:p>
            <a:pPr marL="0" indent="0">
              <a:buNone/>
            </a:pPr>
            <a:r>
              <a:rPr lang="en-US" sz="2400" dirty="0"/>
              <a:t>3. There is a bifurcating, or branching, pattern of lineage-splitting.  (when a lineage splits, it divides into exactly two groups)</a:t>
            </a:r>
          </a:p>
          <a:p>
            <a:pPr marL="0" indent="0">
              <a:buNone/>
            </a:pPr>
            <a:r>
              <a:rPr lang="en-US" sz="2400" dirty="0"/>
              <a:t>4. Changes occur in an orderly progression, i.e. ordered.   (pg. 26 of J&amp;C)</a:t>
            </a:r>
          </a:p>
          <a:p>
            <a:pPr marL="0" indent="0">
              <a:buNone/>
            </a:pPr>
            <a:r>
              <a:rPr lang="en-US" sz="2400" dirty="0"/>
              <a:t>5. Jumps between lineages (hybrids) aren’t easily dealt with</a:t>
            </a:r>
          </a:p>
          <a:p>
            <a:pPr marL="0" indent="0">
              <a:buNone/>
            </a:pPr>
            <a:r>
              <a:rPr lang="en-US" sz="2400" dirty="0"/>
              <a:t>6. If we assume “parsimony” we are sometimes fooled.  </a:t>
            </a:r>
          </a:p>
          <a:p>
            <a:pPr marL="0" indent="0">
              <a:buNone/>
            </a:pPr>
            <a:r>
              <a:rPr lang="en-US" sz="2400" dirty="0"/>
              <a:t>7. Reversals and Convergence (</a:t>
            </a:r>
            <a:r>
              <a:rPr lang="en-US" sz="2400" dirty="0" err="1"/>
              <a:t>Homoplasy</a:t>
            </a:r>
            <a:r>
              <a:rPr lang="en-US" sz="2400" dirty="0"/>
              <a:t>) difficult to deal with</a:t>
            </a:r>
          </a:p>
          <a:p>
            <a:pPr marL="457200" indent="-457200" algn="ctr">
              <a:buAutoNum type="arabicPeriod" startAt="4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809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Construct Our Own Phylogenetic Tree (</a:t>
            </a:r>
            <a:r>
              <a:rPr lang="en-US" dirty="0" err="1"/>
              <a:t>Cladogram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Consider the following four plants that grow here locally in the Gila National Forest as representatives of their families: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Urtica</a:t>
            </a:r>
            <a:r>
              <a:rPr lang="en-US" dirty="0"/>
              <a:t> </a:t>
            </a:r>
            <a:r>
              <a:rPr lang="en-US" dirty="0" err="1"/>
              <a:t>dioica</a:t>
            </a:r>
            <a:r>
              <a:rPr lang="en-US" dirty="0"/>
              <a:t> (Stinging Nettle, </a:t>
            </a:r>
            <a:r>
              <a:rPr lang="en-US" dirty="0" err="1"/>
              <a:t>Urticaceae</a:t>
            </a:r>
            <a:r>
              <a:rPr lang="en-US" dirty="0"/>
              <a:t>)</a:t>
            </a:r>
          </a:p>
          <a:p>
            <a:r>
              <a:rPr lang="en-US" dirty="0" err="1"/>
              <a:t>Ceanothus</a:t>
            </a:r>
            <a:r>
              <a:rPr lang="en-US" dirty="0"/>
              <a:t> </a:t>
            </a:r>
            <a:r>
              <a:rPr lang="en-US" dirty="0" err="1"/>
              <a:t>greggii</a:t>
            </a:r>
            <a:r>
              <a:rPr lang="en-US" dirty="0"/>
              <a:t> (Desert Buckthorn, </a:t>
            </a:r>
            <a:r>
              <a:rPr lang="en-US" dirty="0" err="1"/>
              <a:t>Rhamnaceae</a:t>
            </a:r>
            <a:r>
              <a:rPr lang="en-US" dirty="0"/>
              <a:t>)</a:t>
            </a:r>
          </a:p>
          <a:p>
            <a:r>
              <a:rPr lang="en-US" dirty="0" err="1"/>
              <a:t>Morus</a:t>
            </a:r>
            <a:r>
              <a:rPr lang="en-US" dirty="0"/>
              <a:t> </a:t>
            </a:r>
            <a:r>
              <a:rPr lang="en-US" dirty="0" err="1"/>
              <a:t>microphylla</a:t>
            </a:r>
            <a:r>
              <a:rPr lang="en-US" dirty="0"/>
              <a:t> (</a:t>
            </a:r>
            <a:r>
              <a:rPr lang="en-US" dirty="0" err="1"/>
              <a:t>Littleleaf</a:t>
            </a:r>
            <a:r>
              <a:rPr lang="en-US" dirty="0"/>
              <a:t> Mulberry, </a:t>
            </a:r>
            <a:r>
              <a:rPr lang="en-US" dirty="0" err="1"/>
              <a:t>Moraceae</a:t>
            </a:r>
            <a:r>
              <a:rPr lang="en-US" dirty="0"/>
              <a:t>)</a:t>
            </a:r>
          </a:p>
          <a:p>
            <a:r>
              <a:rPr lang="en-US" dirty="0" err="1"/>
              <a:t>Ulmus</a:t>
            </a:r>
            <a:r>
              <a:rPr lang="en-US" dirty="0"/>
              <a:t> </a:t>
            </a:r>
            <a:r>
              <a:rPr lang="en-US" dirty="0" err="1"/>
              <a:t>pumila</a:t>
            </a:r>
            <a:r>
              <a:rPr lang="en-US" dirty="0"/>
              <a:t> (Siberian Elm, </a:t>
            </a:r>
            <a:r>
              <a:rPr lang="en-US" dirty="0" err="1"/>
              <a:t>Ulmaceae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73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 These Three Character States: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8229600" cy="4525963"/>
          </a:xfrm>
        </p:spPr>
        <p:txBody>
          <a:bodyPr/>
          <a:lstStyle/>
          <a:p>
            <a:r>
              <a:rPr lang="en-US" dirty="0"/>
              <a:t>Flower size:  conspicuous, or inconspicuous</a:t>
            </a:r>
          </a:p>
          <a:p>
            <a:r>
              <a:rPr lang="en-US" dirty="0"/>
              <a:t>Stamens:  </a:t>
            </a:r>
            <a:r>
              <a:rPr lang="en-US" u="sng" dirty="0"/>
              <a:t>&gt;</a:t>
            </a:r>
            <a:r>
              <a:rPr lang="en-US" dirty="0"/>
              <a:t>5 &amp; straight, or  &lt;5 &amp; incurved</a:t>
            </a:r>
          </a:p>
          <a:p>
            <a:r>
              <a:rPr lang="en-US" dirty="0"/>
              <a:t>Sap:  Milky, or clear</a:t>
            </a:r>
          </a:p>
        </p:txBody>
      </p:sp>
    </p:spTree>
    <p:extLst>
      <p:ext uri="{BB962C8B-B14F-4D97-AF65-F5344CB8AC3E}">
        <p14:creationId xmlns:p14="http://schemas.microsoft.com/office/powerpoint/2010/main" val="396537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Urtica</a:t>
            </a:r>
            <a:r>
              <a:rPr lang="en-US" dirty="0"/>
              <a:t> </a:t>
            </a:r>
            <a:r>
              <a:rPr lang="en-US" dirty="0" err="1"/>
              <a:t>dioica</a:t>
            </a:r>
            <a:r>
              <a:rPr lang="en-US" dirty="0"/>
              <a:t> subsp. </a:t>
            </a:r>
            <a:r>
              <a:rPr lang="en-US" dirty="0" err="1"/>
              <a:t>gracilis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35" y="1600200"/>
            <a:ext cx="3016130" cy="4525963"/>
          </a:xfrm>
        </p:spPr>
      </p:pic>
    </p:spTree>
    <p:extLst>
      <p:ext uri="{BB962C8B-B14F-4D97-AF65-F5344CB8AC3E}">
        <p14:creationId xmlns:p14="http://schemas.microsoft.com/office/powerpoint/2010/main" val="1255153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Urtica</a:t>
            </a:r>
            <a:r>
              <a:rPr lang="en-US" dirty="0"/>
              <a:t> </a:t>
            </a:r>
            <a:r>
              <a:rPr lang="en-US" dirty="0" err="1"/>
              <a:t>dioica</a:t>
            </a:r>
            <a:r>
              <a:rPr lang="en-US" dirty="0"/>
              <a:t> subsp. </a:t>
            </a:r>
            <a:r>
              <a:rPr lang="en-US" dirty="0" err="1"/>
              <a:t>gracilis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33600"/>
            <a:ext cx="5558245" cy="3704049"/>
          </a:xfrm>
        </p:spPr>
      </p:pic>
    </p:spTree>
    <p:extLst>
      <p:ext uri="{BB962C8B-B14F-4D97-AF65-F5344CB8AC3E}">
        <p14:creationId xmlns:p14="http://schemas.microsoft.com/office/powerpoint/2010/main" val="4049473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594</Words>
  <Application>Microsoft Office PowerPoint</Application>
  <PresentationFormat>On-screen Show (4:3)</PresentationFormat>
  <Paragraphs>103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Principles of Plant Systematics II</vt:lpstr>
      <vt:lpstr>Monophyletic Group (= Clade)</vt:lpstr>
      <vt:lpstr>Synapomorphy</vt:lpstr>
      <vt:lpstr>Phylogenetic Tree (= Cladogram)</vt:lpstr>
      <vt:lpstr>What Assumptions/Problems Are There in Cladistics?</vt:lpstr>
      <vt:lpstr>Let’s Construct Our Own Phylogenetic Tree (Cladogram)</vt:lpstr>
      <vt:lpstr>Consider These Three Character States:</vt:lpstr>
      <vt:lpstr>Urtica dioica subsp. gracilis</vt:lpstr>
      <vt:lpstr>Urtica dioica subsp. gracilis</vt:lpstr>
      <vt:lpstr>Urtica dioica subsp. Gracilis Character states</vt:lpstr>
      <vt:lpstr>Ceanothus greggii</vt:lpstr>
      <vt:lpstr>Ceanothus greggii Character states</vt:lpstr>
      <vt:lpstr>Morus microphylla</vt:lpstr>
      <vt:lpstr>Morus microphylla Character states</vt:lpstr>
      <vt:lpstr>Ulmus pumila</vt:lpstr>
      <vt:lpstr>Ulmus pumila Character states</vt:lpstr>
      <vt:lpstr>Construct a Matrix…</vt:lpstr>
      <vt:lpstr>Construct a Matrix</vt:lpstr>
      <vt:lpstr>PowerPoint Presentation</vt:lpstr>
      <vt:lpstr>Make Your Network</vt:lpstr>
      <vt:lpstr>Make Your Network</vt:lpstr>
      <vt:lpstr>PowerPoint Presentation</vt:lpstr>
      <vt:lpstr>What Do You Need to Root the Network?</vt:lpstr>
      <vt:lpstr>Add the the Outgroup</vt:lpstr>
      <vt:lpstr>Congrats!  Meet the Rosales!</vt:lpstr>
      <vt:lpstr>Reading Assignment: Morphology of Vegetative Structures:  Judd and Campbell pp. 65-73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Plant Systematics II</dc:title>
  <dc:creator>Russ</dc:creator>
  <cp:lastModifiedBy>Russ Kleinman</cp:lastModifiedBy>
  <cp:revision>27</cp:revision>
  <cp:lastPrinted>2019-06-19T00:30:20Z</cp:lastPrinted>
  <dcterms:created xsi:type="dcterms:W3CDTF">2011-03-16T16:18:59Z</dcterms:created>
  <dcterms:modified xsi:type="dcterms:W3CDTF">2019-06-19T00:34:50Z</dcterms:modified>
</cp:coreProperties>
</file>